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3" r:id="rId4"/>
    <p:sldId id="258" r:id="rId5"/>
    <p:sldId id="265" r:id="rId6"/>
    <p:sldId id="266" r:id="rId7"/>
    <p:sldId id="259" r:id="rId8"/>
    <p:sldId id="269" r:id="rId9"/>
    <p:sldId id="260" r:id="rId10"/>
    <p:sldId id="261" r:id="rId11"/>
    <p:sldId id="279" r:id="rId12"/>
    <p:sldId id="262" r:id="rId13"/>
    <p:sldId id="277" r:id="rId14"/>
    <p:sldId id="278" r:id="rId15"/>
    <p:sldId id="280" r:id="rId16"/>
    <p:sldId id="281" r:id="rId17"/>
    <p:sldId id="287" r:id="rId18"/>
    <p:sldId id="272" r:id="rId19"/>
    <p:sldId id="270" r:id="rId20"/>
    <p:sldId id="271" r:id="rId21"/>
    <p:sldId id="284" r:id="rId22"/>
    <p:sldId id="264" r:id="rId23"/>
    <p:sldId id="273" r:id="rId24"/>
    <p:sldId id="286" r:id="rId25"/>
    <p:sldId id="276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73919" autoAdjust="0"/>
  </p:normalViewPr>
  <p:slideViewPr>
    <p:cSldViewPr snapToGrid="0">
      <p:cViewPr varScale="1">
        <p:scale>
          <a:sx n="51" d="100"/>
          <a:sy n="51" d="100"/>
        </p:scale>
        <p:origin x="11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06C39-58DD-4768-A326-59C702F972EE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7EB8F-93C8-409C-8412-4DBC5B823C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35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簡單介紹一下怎麼買賣股票</a:t>
            </a:r>
            <a:endParaRPr lang="en-US" altLang="zh-TW" dirty="0" smtClean="0"/>
          </a:p>
          <a:p>
            <a:r>
              <a:rPr lang="zh-TW" altLang="en-US" dirty="0" smtClean="0"/>
              <a:t>然後因為我也還是投資新手，所以如果</a:t>
            </a:r>
            <a:r>
              <a:rPr lang="zh-TW" altLang="en-US" dirty="0" smtClean="0"/>
              <a:t>有甚麼講</a:t>
            </a:r>
            <a:r>
              <a:rPr lang="zh-TW" altLang="en-US" dirty="0" smtClean="0"/>
              <a:t>錯</a:t>
            </a:r>
            <a:r>
              <a:rPr lang="zh-TW" altLang="en-US" dirty="0" smtClean="0"/>
              <a:t>的地方也都可以</a:t>
            </a:r>
            <a:r>
              <a:rPr lang="zh-TW" altLang="en-US" dirty="0" smtClean="0"/>
              <a:t>馬上糾正</a:t>
            </a:r>
            <a:r>
              <a:rPr lang="zh-TW" altLang="en-US" dirty="0" smtClean="0"/>
              <a:t>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4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平盤價：前一個交易日最後收盤價格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zh-TW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台股有漲跌幅的限制，美股就沒有了</a:t>
            </a:r>
            <a:endParaRPr lang="zh-TW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漲停：漲幅超過平盤價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即停止漲價</a:t>
            </a: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跌停：跌幅超過平盤價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即停止跌價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市價：在盤中掛市價通常會立馬成交，如果不考慮價格想馬上買到股票就可以掛市價單，限價就不一定，要等到股價漲跌到你要的價格才有機會成交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開盤價：當日第一筆成交價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不一定等於平盤價，也就是昨天的收盤價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，可能高於平盤開出，也可能開低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開高走低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因為股價漲漲跌跌，所以整個交易日當中也會有一個盤中最高和最低的價格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19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檔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就是每一個價格跳的大小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10~50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元，跳檔的規則是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EX: 15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塊往上漲一檔是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15.05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、而往下跌一檔是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14.95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委買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是投資人想要買進股票掛的價錢，股價越高越容易買到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右邊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委賣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是投資人想要賣出股票掛的價錢，股價越低越容易賣掉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在雙方內側的就是報價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價格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，外側的是掛單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，此價格現在共有幾張掛在這裡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元有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757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張等著買進；在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447.5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元有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張等著賣出，如果想要馬上買到這張股票可以買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447.5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，因為有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張等著賣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但這些掛單不一定是真的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，因為掛的單隨時可以抽掉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30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69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92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569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買股票的時候通常會很注重這檔股票的殖利率</a:t>
            </a:r>
            <a:endParaRPr lang="en-US" altLang="zh-TW" dirty="0" smtClean="0"/>
          </a:p>
          <a:p>
            <a:r>
              <a:rPr lang="zh-TW" altLang="en-US" dirty="0" smtClean="0"/>
              <a:t>殖</a:t>
            </a:r>
            <a:r>
              <a:rPr lang="zh-TW" altLang="en-US" dirty="0" smtClean="0"/>
              <a:t>：浮動的</a:t>
            </a:r>
            <a:r>
              <a:rPr lang="zh-TW" altLang="en-US" dirty="0" smtClean="0"/>
              <a:t>意思</a:t>
            </a:r>
            <a:endParaRPr lang="en-US" altLang="zh-TW" dirty="0" smtClean="0"/>
          </a:p>
          <a:p>
            <a:r>
              <a:rPr lang="zh-TW" altLang="en-US" dirty="0" smtClean="0"/>
              <a:t>假設中華電信一股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塊，每年配發</a:t>
            </a:r>
            <a:r>
              <a:rPr lang="en-US" altLang="zh-TW" dirty="0" smtClean="0"/>
              <a:t>$5</a:t>
            </a:r>
            <a:r>
              <a:rPr lang="zh-TW" altLang="en-US" dirty="0" smtClean="0"/>
              <a:t>，殖利率</a:t>
            </a:r>
            <a:r>
              <a:rPr lang="en-US" altLang="zh-TW" dirty="0" smtClean="0"/>
              <a:t>=5%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548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領了股息辦賠了價</a:t>
            </a:r>
            <a:r>
              <a:rPr lang="zh-TW" altLang="en-US" dirty="0" smtClean="0"/>
              <a:t>差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除息日的隔天，股價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元會因為扣除股利值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元，使得開盤價會變成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dirty="0" smtClean="0"/>
              <a:t>人家花一年時間才領到股利，填息布局法只要在三個月左右的時間就能領到</a:t>
            </a:r>
            <a:r>
              <a:rPr lang="en-US" altLang="zh-TW" dirty="0" smtClean="0"/>
              <a:t>6%</a:t>
            </a:r>
            <a:r>
              <a:rPr lang="zh-TW" altLang="en-US" dirty="0" smtClean="0"/>
              <a:t>報酬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297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https://www.businesstoday.com.tw/article/category/80403/post/202010140004/0050%E3%80%810056...</a:t>
            </a:r>
            <a:r>
              <a:rPr lang="en-US" altLang="zh-TW" dirty="0" smtClean="0"/>
              <a:t>ETF%E6%9C%80%E9%81%A9%E5%90%88%E5%B0%8F%E9%A1%8D%E6%8A%95%E8%B3%87%E4%BA%BA%EF%BC%8C%E5%8D%BB%E4%B8%8D%E6%98%AF%E7%A9%A9%E8%B3%BA%E4%B8%8D%E8%B3%A0%EF%BC%81%E6%96%B0%E6%89%8B%E9%80%B2%E5%A0%B4%E5%89%8D%E5%BF%85%E9%A0%88%E5%85%88%E6%90%9E%E6%87%82%E7%9A%845%E5%A4%A7%E7%A6%81%E5%BF%8C</a:t>
            </a:r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https://earning.tw/what-is-0050/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255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殖利率高不一定好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07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如果要存股的話，存股的建議</a:t>
            </a:r>
            <a:endParaRPr lang="en-US" altLang="zh-TW" dirty="0" smtClean="0"/>
          </a:p>
          <a:p>
            <a:r>
              <a:rPr lang="zh-TW" altLang="en-US" dirty="0" smtClean="0"/>
              <a:t>股價</a:t>
            </a:r>
            <a:r>
              <a:rPr lang="en-US" altLang="zh-TW" dirty="0" smtClean="0"/>
              <a:t>20~30</a:t>
            </a:r>
            <a:r>
              <a:rPr lang="zh-TW" altLang="en-US" dirty="0" smtClean="0"/>
              <a:t>，</a:t>
            </a:r>
            <a:r>
              <a:rPr lang="zh-TW" altLang="en-US" dirty="0" smtClean="0"/>
              <a:t>每張約</a:t>
            </a:r>
            <a:r>
              <a:rPr lang="en-US" altLang="zh-TW" dirty="0" smtClean="0"/>
              <a:t>2~3</a:t>
            </a:r>
            <a:r>
              <a:rPr lang="zh-TW" altLang="en-US" dirty="0" smtClean="0"/>
              <a:t>萬</a:t>
            </a:r>
            <a:endParaRPr lang="en-US" altLang="zh-TW" dirty="0" smtClean="0"/>
          </a:p>
          <a:p>
            <a:r>
              <a:rPr lang="zh-TW" altLang="en-US" sz="1200" dirty="0" smtClean="0"/>
              <a:t>買進價是高或低：買貴或買便宜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01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首先會先從開戶開始講起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身分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證正本、第二證件（駕照或健保卡）及銀行存摺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線上開戶完成帳戶開通後，即可進行下單囉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開證券戶不用錢，如果想比較一下哪間投資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比較好用每間都開也是可以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/>
              <a:t>https://www.youtube.com/watch?v=zEDJ7LBZO4M&amp;list=PLrZrfGLGySze4iKPvxQeEBwKIJ8j1uxC1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912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短期作價差賺錢的話要比較小心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買台股有</a:t>
            </a:r>
            <a:r>
              <a:rPr lang="en-US" altLang="zh-TW" dirty="0" smtClean="0"/>
              <a:t>80%</a:t>
            </a:r>
            <a:r>
              <a:rPr lang="zh-TW" altLang="en-US" dirty="0" smtClean="0"/>
              <a:t>都賠，只有少數</a:t>
            </a:r>
            <a:r>
              <a:rPr lang="en-US" altLang="zh-TW" dirty="0" smtClean="0"/>
              <a:t>20%</a:t>
            </a:r>
            <a:r>
              <a:rPr lang="zh-TW" altLang="en-US" dirty="0" smtClean="0"/>
              <a:t>賺到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817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7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可能會有人想要找手續費折扣最多的券商，</a:t>
            </a:r>
            <a:endParaRPr lang="en-US" altLang="zh-TW" dirty="0" smtClean="0"/>
          </a:p>
          <a:p>
            <a:r>
              <a:rPr lang="zh-TW" altLang="en-US" dirty="0" smtClean="0"/>
              <a:t>但是其實折扣多不見得比較好，因為有些券商折扣多但是不知名或是據點很少，要臨櫃辦事就比較不方便，</a:t>
            </a:r>
            <a:endParaRPr lang="en-US" altLang="zh-TW" dirty="0" smtClean="0"/>
          </a:p>
          <a:p>
            <a:r>
              <a:rPr lang="zh-TW" altLang="en-US" dirty="0" smtClean="0"/>
              <a:t>而且以投資金額來看投資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萬元</a:t>
            </a:r>
            <a:r>
              <a:rPr lang="en-US" altLang="zh-TW" dirty="0" smtClean="0"/>
              <a:t>6</a:t>
            </a:r>
            <a:r>
              <a:rPr lang="zh-TW" altLang="en-US" dirty="0" smtClean="0"/>
              <a:t>折和</a:t>
            </a:r>
            <a:r>
              <a:rPr lang="en-US" altLang="zh-TW" dirty="0" smtClean="0"/>
              <a:t>3</a:t>
            </a:r>
            <a:r>
              <a:rPr lang="zh-TW" altLang="en-US" dirty="0" smtClean="0"/>
              <a:t>折手續費以只有差</a:t>
            </a:r>
            <a:r>
              <a:rPr lang="en-US" altLang="zh-TW" dirty="0" smtClean="0"/>
              <a:t>427</a:t>
            </a:r>
          </a:p>
          <a:p>
            <a:r>
              <a:rPr lang="zh-TW" altLang="en-US" dirty="0" smtClean="0"/>
              <a:t>投資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萬才會差比較多，但其實等到那時候也可以跟券商談更低的折扣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38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先委託之後搓合再交割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697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委託：</a:t>
            </a:r>
            <a:r>
              <a:rPr lang="zh-TW" altLang="en-US" sz="1200" dirty="0" smtClean="0"/>
              <a:t>透過手機交易程式委託券商幫忙買進，委託成功之後會顯示幾點幾分委託成功，可是這樣還不算買到股票</a:t>
            </a:r>
            <a:endParaRPr lang="en-US" altLang="zh-TW" sz="1200" dirty="0" smtClean="0"/>
          </a:p>
          <a:p>
            <a:r>
              <a:rPr lang="zh-TW" altLang="en-US" dirty="0" smtClean="0"/>
              <a:t>還要進行撮和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撮和：</a:t>
            </a:r>
            <a:r>
              <a:rPr lang="zh-TW" altLang="en-US" sz="1200" dirty="0" smtClean="0"/>
              <a:t>電腦在交易市場裡自動尋找想以同價格買</a:t>
            </a:r>
            <a:r>
              <a:rPr lang="en-US" altLang="zh-TW" sz="1200" dirty="0" smtClean="0"/>
              <a:t>/</a:t>
            </a:r>
            <a:r>
              <a:rPr lang="zh-TW" altLang="en-US" sz="1200" dirty="0" smtClean="0"/>
              <a:t>賣的人，也就是說我想買一張</a:t>
            </a:r>
            <a:r>
              <a:rPr lang="en-US" altLang="zh-TW" sz="1200" dirty="0" smtClean="0"/>
              <a:t>20</a:t>
            </a:r>
            <a:r>
              <a:rPr lang="zh-TW" altLang="en-US" sz="1200" dirty="0" smtClean="0"/>
              <a:t>塊的股票，需要等到有人也想以</a:t>
            </a:r>
            <a:r>
              <a:rPr lang="en-US" altLang="zh-TW" sz="1200" dirty="0" smtClean="0"/>
              <a:t>20</a:t>
            </a:r>
            <a:r>
              <a:rPr lang="zh-TW" altLang="en-US" sz="1200" dirty="0" smtClean="0"/>
              <a:t>塊賣掉一張股票，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才會成交，成交之後像是右邊的股票</a:t>
            </a:r>
            <a:r>
              <a:rPr lang="en-US" altLang="zh-TW" sz="1200" dirty="0" smtClean="0"/>
              <a:t>B</a:t>
            </a:r>
            <a:r>
              <a:rPr lang="zh-TW" altLang="en-US" sz="1200" dirty="0" smtClean="0"/>
              <a:t>會有成交回報告訴你幾點幾分成交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然後掛單的意思就是在股票交易時間之後先委託券商，等到隔天早上開盤後的交易時間內電腦會自動進行撮和買賣雙方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但是這樣還不算真的買到股票，因為還沒付錢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913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/>
              <a:t>所以要進行交割的動作，</a:t>
            </a:r>
            <a:endParaRPr lang="en-US" altLang="zh-TW" sz="1200" dirty="0" smtClean="0"/>
          </a:p>
          <a:p>
            <a:r>
              <a:rPr lang="zh-TW" altLang="en-US" sz="1200" dirty="0" smtClean="0"/>
              <a:t>交割：最晚在交易日第二天</a:t>
            </a:r>
            <a:r>
              <a:rPr lang="en-US" altLang="zh-TW" sz="1200" dirty="0" smtClean="0"/>
              <a:t>10:00a.m.</a:t>
            </a:r>
            <a:r>
              <a:rPr lang="zh-TW" altLang="en-US" sz="1200" dirty="0" smtClean="0"/>
              <a:t>前把買股票的錢匯入銀行帳戶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交割戶</a:t>
            </a:r>
            <a:r>
              <a:rPr lang="en-US" altLang="zh-TW" sz="1200" dirty="0" smtClean="0"/>
              <a:t>)</a:t>
            </a:r>
            <a:r>
              <a:rPr lang="zh-TW" altLang="en-US" sz="1200" dirty="0" smtClean="0"/>
              <a:t>，</a:t>
            </a:r>
            <a:endParaRPr lang="en-US" altLang="zh-TW" sz="1200" dirty="0" smtClean="0"/>
          </a:p>
          <a:p>
            <a:r>
              <a:rPr lang="zh-TW" altLang="en-US" sz="1200" dirty="0" smtClean="0"/>
              <a:t>常</a:t>
            </a:r>
            <a:r>
              <a:rPr lang="zh-TW" altLang="en-US" sz="1200" dirty="0" smtClean="0"/>
              <a:t>聽到的</a:t>
            </a:r>
            <a:r>
              <a:rPr lang="en-US" altLang="zh-TW" sz="1200" dirty="0" smtClean="0"/>
              <a:t>T+2</a:t>
            </a:r>
            <a:r>
              <a:rPr lang="zh-TW" altLang="en-US" sz="1200" dirty="0" smtClean="0"/>
              <a:t>就是這個意思，</a:t>
            </a:r>
            <a:r>
              <a:rPr lang="en-US" altLang="zh-TW" sz="1200" dirty="0" smtClean="0"/>
              <a:t>T</a:t>
            </a:r>
            <a:r>
              <a:rPr lang="zh-TW" altLang="en-US" sz="1200" dirty="0" smtClean="0"/>
              <a:t>就是交易日</a:t>
            </a:r>
            <a:r>
              <a:rPr lang="en-US" altLang="zh-TW" sz="1200" dirty="0" smtClean="0"/>
              <a:t>trading</a:t>
            </a:r>
            <a:r>
              <a:rPr lang="en-US" altLang="zh-TW" sz="1200" baseline="0" dirty="0" smtClean="0"/>
              <a:t> day</a:t>
            </a:r>
          </a:p>
          <a:p>
            <a:endParaRPr lang="en-US" altLang="zh-TW" sz="1200" dirty="0" smtClean="0"/>
          </a:p>
          <a:p>
            <a:r>
              <a:rPr lang="zh-TW" altLang="en-US" sz="1200" dirty="0" smtClean="0"/>
              <a:t>賣</a:t>
            </a:r>
            <a:r>
              <a:rPr lang="zh-TW" altLang="en-US" sz="1200" dirty="0" smtClean="0"/>
              <a:t>股票的人也會在成交後第二天收到這筆錢</a:t>
            </a:r>
            <a:endParaRPr lang="en-US" altLang="zh-TW" sz="1200" dirty="0" smtClean="0"/>
          </a:p>
          <a:p>
            <a:r>
              <a:rPr lang="zh-TW" altLang="en-US" sz="1200" dirty="0" smtClean="0"/>
              <a:t>那如果銀行帳戶錢不夠讓券商扣錢，就會發生違約交割，會非常嚴重</a:t>
            </a:r>
            <a:endParaRPr lang="en-US" altLang="zh-TW" sz="1200" dirty="0" smtClean="0"/>
          </a:p>
          <a:p>
            <a:r>
              <a:rPr lang="zh-TW" altLang="en-US" sz="1200" dirty="0" smtClean="0"/>
              <a:t>所以建議下單前都要先看一下交割帳戶的餘額夠不夠支付這筆交易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863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所以周末和一些國定假日像是國慶日都不能進行交易</a:t>
            </a:r>
            <a:endParaRPr lang="en-US" altLang="zh-TW" dirty="0" smtClean="0"/>
          </a:p>
          <a:p>
            <a:r>
              <a:rPr lang="zh-TW" altLang="en-US" dirty="0" smtClean="0"/>
              <a:t>盤前試撮和：</a:t>
            </a:r>
            <a:r>
              <a:rPr lang="en-US" altLang="zh-TW" dirty="0" smtClean="0"/>
              <a:t>9</a:t>
            </a:r>
            <a:r>
              <a:rPr lang="zh-TW" altLang="en-US" dirty="0" smtClean="0"/>
              <a:t>點開盤，開盤之前會有半小時的盤前試撮和，電腦會依照開盤前已經委託好的買賣單試撮和今天的開盤價</a:t>
            </a:r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這半小時會像是足球的熱身賽，還沒正式開始進行股票交易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盤中交易：</a:t>
            </a:r>
            <a:r>
              <a:rPr lang="en-US" altLang="zh-TW" dirty="0" smtClean="0"/>
              <a:t>9</a:t>
            </a:r>
            <a:r>
              <a:rPr lang="zh-TW" altLang="en-US" dirty="0" smtClean="0"/>
              <a:t>點正式開盤之後一直到下午一點半收盤之間，電腦會自動撮和買賣方的委託單</a:t>
            </a:r>
            <a:endParaRPr lang="en-US" altLang="zh-TW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個交易單位為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股，也就是只能買賣一張的倍數，少於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股的交易就是零股買賣，只能在盤後進行</a:t>
            </a:r>
            <a:endParaRPr lang="en-US" altLang="zh-TW" dirty="0" smtClean="0"/>
          </a:p>
          <a:p>
            <a:r>
              <a:rPr lang="zh-TW" altLang="en-US" dirty="0" smtClean="0"/>
              <a:t>在細分早盤午盤尾盤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拉尾盤、殺尾盤就是在</a:t>
            </a:r>
            <a:r>
              <a:rPr lang="en-US" altLang="zh-TW" dirty="0" smtClean="0"/>
              <a:t>13:00~13:30</a:t>
            </a:r>
          </a:p>
          <a:p>
            <a:r>
              <a:rPr lang="zh-TW" altLang="en-US" dirty="0" smtClean="0"/>
              <a:t>定價交易：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最小交易單位與一般交易一樣是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股，交易價格只有收盤價，被稱作定價交易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8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zh-TW" altLang="en-US" dirty="0" smtClean="0"/>
              <a:t>分散風險：不同價位進場</a:t>
            </a:r>
            <a:endParaRPr lang="en-US" altLang="zh-TW" dirty="0" smtClean="0"/>
          </a:p>
          <a:p>
            <a:r>
              <a:rPr lang="zh-TW" altLang="en-US" dirty="0" smtClean="0"/>
              <a:t>較容易成交</a:t>
            </a:r>
            <a:r>
              <a:rPr lang="en-US" altLang="zh-TW" dirty="0" smtClean="0"/>
              <a:t>(</a:t>
            </a:r>
            <a:r>
              <a:rPr lang="zh-TW" altLang="en-US" dirty="0" smtClean="0"/>
              <a:t>因為每三分鐘撮和一次，有</a:t>
            </a:r>
            <a:r>
              <a:rPr lang="en-US" altLang="zh-TW" dirty="0" smtClean="0"/>
              <a:t>87</a:t>
            </a:r>
            <a:r>
              <a:rPr lang="zh-TW" altLang="en-US" dirty="0" smtClean="0"/>
              <a:t>次成交機會</a:t>
            </a:r>
            <a:r>
              <a:rPr lang="en-US" altLang="zh-TW" dirty="0" smtClean="0"/>
              <a:t>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dirty="0" smtClean="0"/>
              <a:t>可自行決定買賣價格：盤後零股交易的話只能用收盤價做交易，沒辦法參與到盤中的股價變化然後挑低價買進高價賣出</a:t>
            </a:r>
            <a:endParaRPr lang="en-US" altLang="zh-TW" sz="1800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不要短進短出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會多付很多證交稅給政府</a:t>
            </a:r>
            <a:r>
              <a:rPr lang="en-US" altLang="zh-TW" dirty="0" smtClean="0"/>
              <a:t>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盤中零股收盤價可能與原股不同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/>
              <a:t>14040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60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正常交易的盤中交易時間，不管買賣都是以張為單位進行交易</a:t>
            </a:r>
            <a:endParaRPr lang="en-US" altLang="zh-TW" dirty="0" smtClean="0"/>
          </a:p>
          <a:p>
            <a:r>
              <a:rPr lang="zh-TW" altLang="en-US" dirty="0" smtClean="0"/>
              <a:t>不滿一張就叫做零股</a:t>
            </a:r>
            <a:endParaRPr lang="en-US" altLang="zh-TW" dirty="0" smtClean="0"/>
          </a:p>
          <a:p>
            <a:r>
              <a:rPr lang="zh-TW" altLang="en-US" dirty="0" smtClean="0"/>
              <a:t>我們常看到的股票股價就是一股的價格，比如說派可星球股價是</a:t>
            </a:r>
            <a:r>
              <a:rPr lang="en-US" altLang="zh-TW" dirty="0" smtClean="0"/>
              <a:t>$20</a:t>
            </a:r>
          </a:p>
          <a:p>
            <a:r>
              <a:rPr lang="zh-TW" altLang="en-US" dirty="0" smtClean="0"/>
              <a:t>那如果股價漲到</a:t>
            </a:r>
            <a:r>
              <a:rPr lang="en-US" altLang="zh-TW" dirty="0" smtClean="0"/>
              <a:t>25</a:t>
            </a:r>
            <a:r>
              <a:rPr lang="zh-TW" altLang="en-US" dirty="0" smtClean="0"/>
              <a:t>，等於這張股票就賺了</a:t>
            </a:r>
            <a:r>
              <a:rPr lang="en-US" altLang="zh-TW" dirty="0" smtClean="0"/>
              <a:t>5000</a:t>
            </a:r>
            <a:r>
              <a:rPr lang="zh-TW" altLang="en-US" dirty="0" smtClean="0"/>
              <a:t>，當然還要再扣掉一些證交稅</a:t>
            </a:r>
            <a:endParaRPr lang="en-US" altLang="zh-TW" dirty="0" smtClean="0"/>
          </a:p>
          <a:p>
            <a:r>
              <a:rPr lang="zh-TW" altLang="en-US" dirty="0" smtClean="0"/>
              <a:t>以今天的台積電股價</a:t>
            </a:r>
            <a:r>
              <a:rPr lang="en-US" altLang="zh-TW" dirty="0" smtClean="0"/>
              <a:t>455: </a:t>
            </a:r>
            <a:r>
              <a:rPr lang="zh-TW" altLang="en-US" dirty="0" smtClean="0"/>
              <a:t>一張就是</a:t>
            </a:r>
            <a:r>
              <a:rPr lang="en-US" altLang="zh-TW" dirty="0" smtClean="0"/>
              <a:t>455 *1000 = 45w5000</a:t>
            </a:r>
          </a:p>
          <a:p>
            <a:r>
              <a:rPr lang="zh-TW" altLang="en-US" dirty="0" smtClean="0"/>
              <a:t>當天交易的成交量也是以張為單位，成交量</a:t>
            </a:r>
            <a:r>
              <a:rPr lang="en-US" altLang="zh-TW" dirty="0" smtClean="0"/>
              <a:t>2w</a:t>
            </a:r>
            <a:r>
              <a:rPr lang="zh-TW" altLang="en-US" dirty="0" smtClean="0"/>
              <a:t>張就代表有</a:t>
            </a:r>
            <a:r>
              <a:rPr lang="en-US" altLang="zh-TW" dirty="0" smtClean="0"/>
              <a:t>2w</a:t>
            </a:r>
            <a:r>
              <a:rPr lang="zh-TW" altLang="en-US" dirty="0" smtClean="0"/>
              <a:t>張股票從買方到賣方或是賣方到買方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1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45i13dEfEVac2IEJT_Nr5Q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8C01-714C-4927-9999-76947049A50E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319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D8F2-CAAF-497C-BE45-15E3F3BE475E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34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811A-932E-4B79-A06B-93085389FF41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87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A71CE-504E-44E6-9C02-E6C8FF9EF8CA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10095345" y="6094740"/>
            <a:ext cx="2290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effectLst/>
                <a:hlinkClick r:id="rId2"/>
              </a:rPr>
              <a:t>引用自柴鼠兄弟 </a:t>
            </a:r>
            <a:r>
              <a:rPr lang="en-US" altLang="zh-TW" sz="1400" dirty="0" err="1" smtClean="0">
                <a:effectLst/>
                <a:hlinkClick r:id="rId2"/>
              </a:rPr>
              <a:t>ZRBros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6431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C69F7-1A1D-4AE9-AA85-5246E65A21E2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89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E11D-6133-42CE-872F-A52037AE573F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69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2D85-3E17-4429-AA01-5BFAA3E932A8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07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6F59-4215-486B-BF5F-FED8058DF112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53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5C3A-F462-4DBD-A398-63713459D874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34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BF2D-27EF-436A-B15A-2B3065E655C4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82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0CCC-1BE8-4EF5-9104-7F0F5F0FAFB2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44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B6E5F-426C-4498-9C0F-E7F336F47D36}" type="datetime1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D339E0EC-ED19-4D3E-8CAD-4AD104AA458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92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EDJ7LBZO4M&amp;list=PLrZrfGLGySze4iKPvxQeEBwKIJ8j1uxC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hyperlink" Target="https://www.youtube.com/watch?v=os7Q3aFeHUc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arning.tw/kgi-stock-account/" TargetMode="External"/><Relationship Id="rId3" Type="http://schemas.openxmlformats.org/officeDocument/2006/relationships/hyperlink" Target="https://earning.tw/2019-09-17-108/" TargetMode="External"/><Relationship Id="rId7" Type="http://schemas.openxmlformats.org/officeDocument/2006/relationships/hyperlink" Target="https://earning.tw/yuanta-stock-accoun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rning.tw/jihsun-stock-account/" TargetMode="External"/><Relationship Id="rId5" Type="http://schemas.openxmlformats.org/officeDocument/2006/relationships/hyperlink" Target="https://earning.tw/%e5%8f%b0%e6%96%b0%e8%ad%89%e5%88%b8%e9%96%8b%e6%88%b6%ef%bc%9a%e8%ad%89%e5%88%b8%e7%a8%ae%e9%a1%9e%e3%80%81%e9%96%8b%e6%88%b6%e6%b5%81%e7%a8%8b%e3%80%81%e6%89%8b%e7%ba%8c%e8%b2%bb%e7%b8%bd%e6%95%b4/" TargetMode="External"/><Relationship Id="rId4" Type="http://schemas.openxmlformats.org/officeDocument/2006/relationships/hyperlink" Target="https://earning.tw/2019-12-04-109/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台股基礎入門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APMITD </a:t>
            </a:r>
            <a:r>
              <a:rPr lang="zh-TW" altLang="en-US" dirty="0" smtClean="0"/>
              <a:t>林瑋鴻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交易價格設定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7931" y="1581100"/>
            <a:ext cx="6521605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平盤</a:t>
            </a:r>
            <a:r>
              <a:rPr lang="zh-TW" altLang="en-US" sz="2400" dirty="0">
                <a:solidFill>
                  <a:srgbClr val="FF0000"/>
                </a:solidFill>
              </a:rPr>
              <a:t>價</a:t>
            </a:r>
            <a:r>
              <a:rPr lang="zh-TW" altLang="en-US" sz="2400" dirty="0"/>
              <a:t>：前一個交易日最後收盤</a:t>
            </a:r>
            <a:r>
              <a:rPr lang="zh-TW" altLang="en-US" sz="2400" dirty="0" smtClean="0"/>
              <a:t>價格</a:t>
            </a:r>
            <a:endParaRPr lang="en-US" altLang="zh-TW" sz="2400" dirty="0" smtClean="0"/>
          </a:p>
          <a:p>
            <a:r>
              <a:rPr lang="zh-TW" altLang="en-US" sz="2400" dirty="0" smtClean="0"/>
              <a:t>委託</a:t>
            </a:r>
            <a:r>
              <a:rPr lang="zh-TW" altLang="en-US" sz="2400" dirty="0"/>
              <a:t>交易</a:t>
            </a:r>
            <a:r>
              <a:rPr lang="zh-TW" altLang="en-US" sz="2400" dirty="0" smtClean="0"/>
              <a:t>價格</a:t>
            </a:r>
            <a:endParaRPr lang="zh-TW" altLang="en-US" sz="2400" dirty="0"/>
          </a:p>
          <a:p>
            <a:pPr lvl="1"/>
            <a:r>
              <a:rPr lang="zh-TW" altLang="en-US" sz="2000" dirty="0" smtClean="0"/>
              <a:t>限價：限定價格買或賣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平盤價、漲停價、跌停價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zh-TW" altLang="en-US" sz="2000" dirty="0"/>
              <a:t>市價：根據當時</a:t>
            </a:r>
            <a:r>
              <a:rPr lang="zh-TW" altLang="en-US" sz="2000" dirty="0" smtClean="0"/>
              <a:t>市場最新成交價格</a:t>
            </a:r>
            <a:r>
              <a:rPr lang="zh-TW" altLang="en-US" sz="2000" dirty="0"/>
              <a:t>買或賣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 descr="https://i.imgur.com/My3Jyk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3" y="3451834"/>
            <a:ext cx="5633673" cy="271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E8o56W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r="18163"/>
          <a:stretch/>
        </p:blipFill>
        <p:spPr bwMode="auto">
          <a:xfrm>
            <a:off x="7226185" y="1228640"/>
            <a:ext cx="2749705" cy="17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7226185" y="779115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>
                <a:solidFill>
                  <a:srgbClr val="FF0000"/>
                </a:solidFill>
              </a:rPr>
              <a:t>開盤價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1030" name="Picture 6" descr="https://i.imgur.com/F5Q6T7Z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0" r="15871"/>
          <a:stretch/>
        </p:blipFill>
        <p:spPr bwMode="auto">
          <a:xfrm>
            <a:off x="9270381" y="1904104"/>
            <a:ext cx="2921619" cy="19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7226184" y="3875106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solidFill>
                  <a:srgbClr val="FF0000"/>
                </a:solidFill>
              </a:rPr>
              <a:t>收</a:t>
            </a:r>
            <a:r>
              <a:rPr lang="zh-TW" altLang="en-US" sz="2000" dirty="0" smtClean="0">
                <a:solidFill>
                  <a:srgbClr val="FF0000"/>
                </a:solidFill>
              </a:rPr>
              <a:t>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372" y="4366630"/>
            <a:ext cx="3997428" cy="21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900045"/>
              </p:ext>
            </p:extLst>
          </p:nvPr>
        </p:nvGraphicFramePr>
        <p:xfrm>
          <a:off x="1215889" y="2801858"/>
          <a:ext cx="4766736" cy="1808480"/>
        </p:xfrm>
        <a:graphic>
          <a:graphicData uri="http://schemas.openxmlformats.org/drawingml/2006/table">
            <a:tbl>
              <a:tblPr/>
              <a:tblGrid>
                <a:gridCol w="2385485">
                  <a:extLst>
                    <a:ext uri="{9D8B030D-6E8A-4147-A177-3AD203B41FA5}">
                      <a16:colId xmlns:a16="http://schemas.microsoft.com/office/drawing/2014/main" val="1454608786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37773828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TW" altLang="en-US" b="0">
                          <a:effectLst/>
                        </a:rPr>
                        <a:t>股價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effectLst/>
                        </a:rPr>
                        <a:t>跳檔規則</a:t>
                      </a:r>
                      <a:endParaRPr lang="zh-TW" altLang="en-US" b="0" dirty="0">
                        <a:effectLst/>
                      </a:endParaRP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06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>
                          <a:effectLst/>
                        </a:rPr>
                        <a:t>10~50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0.05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7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50~100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0.1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06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100~500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>
                          <a:effectLst/>
                        </a:rPr>
                        <a:t>0.5</a:t>
                      </a:r>
                    </a:p>
                  </a:txBody>
                  <a:tcPr marL="177800" marR="177800" marT="88900" marB="88900" anchor="ctr">
                    <a:lnL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672193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交易價格設定 </a:t>
            </a:r>
            <a:r>
              <a:rPr lang="en-US" altLang="zh-TW" dirty="0" smtClean="0"/>
              <a:t>-</a:t>
            </a:r>
            <a:r>
              <a:rPr lang="zh-TW" altLang="en-US" dirty="0"/>
              <a:t>五檔報價</a:t>
            </a:r>
          </a:p>
        </p:txBody>
      </p:sp>
      <p:pic>
        <p:nvPicPr>
          <p:cNvPr id="6146" name="Picture 2" descr="未提供說明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0" b="10502"/>
          <a:stretch/>
        </p:blipFill>
        <p:spPr bwMode="auto">
          <a:xfrm>
            <a:off x="7144213" y="3533554"/>
            <a:ext cx="4409093" cy="21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未提供說明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343" r="1" b="82278"/>
          <a:stretch/>
        </p:blipFill>
        <p:spPr bwMode="auto">
          <a:xfrm>
            <a:off x="7144212" y="2732868"/>
            <a:ext cx="4409093" cy="8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買進成本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87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賣出股款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imgur.com/V9rAOdJ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43" y="4082604"/>
            <a:ext cx="5055220" cy="24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賣出股款</a:t>
            </a:r>
            <a:endParaRPr lang="zh-TW" altLang="en-US" sz="2400" b="1" dirty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6488543" y="3680573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實際收入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殖</a:t>
            </a:r>
            <a:r>
              <a:rPr lang="zh-TW" altLang="en-US" dirty="0" smtClean="0"/>
              <a:t>利率</a:t>
            </a:r>
            <a:r>
              <a:rPr lang="en-US" altLang="zh-TW" dirty="0" smtClean="0"/>
              <a:t>(</a:t>
            </a:r>
            <a:r>
              <a:rPr lang="zh-TW" altLang="en-US" dirty="0"/>
              <a:t>現金殖</a:t>
            </a:r>
            <a:r>
              <a:rPr lang="zh-TW" altLang="en-US" dirty="0" smtClean="0"/>
              <a:t>利率</a:t>
            </a:r>
            <a:r>
              <a:rPr lang="en-US" altLang="zh-TW" dirty="0" smtClean="0"/>
              <a:t>, Dividend </a:t>
            </a:r>
            <a:r>
              <a:rPr lang="en-US" altLang="zh-TW" dirty="0"/>
              <a:t>yield)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577859" cy="4351338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殖：浮動的</a:t>
            </a:r>
            <a:r>
              <a:rPr lang="zh-TW" altLang="en-US" sz="2000" dirty="0" smtClean="0"/>
              <a:t>意思</a:t>
            </a:r>
            <a:endParaRPr lang="en-US" altLang="zh-TW" sz="2000" dirty="0" smtClean="0"/>
          </a:p>
          <a:p>
            <a:r>
              <a:rPr lang="zh-TW" altLang="en-US" sz="2000" dirty="0" smtClean="0"/>
              <a:t>概念</a:t>
            </a:r>
            <a:r>
              <a:rPr lang="zh-TW" altLang="en-US" sz="2000" dirty="0"/>
              <a:t>：把一筆錢長期投入股市，每年能拿回的</a:t>
            </a:r>
            <a:r>
              <a:rPr lang="zh-TW" altLang="en-US" sz="2000" dirty="0" smtClean="0"/>
              <a:t>利息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/>
              <a:t>「現金殖利率」不代表股票的「投資報酬率</a:t>
            </a:r>
            <a:r>
              <a:rPr lang="zh-TW" altLang="en-US" sz="2000" dirty="0" smtClean="0"/>
              <a:t>」</a:t>
            </a:r>
            <a:endParaRPr lang="en-US" altLang="zh-TW" sz="2000" dirty="0" smtClean="0"/>
          </a:p>
          <a:p>
            <a:r>
              <a:rPr lang="zh-TW" altLang="en-US" sz="2000" dirty="0"/>
              <a:t>高殖利率不一定好，體質好、成長性強的</a:t>
            </a:r>
            <a:r>
              <a:rPr lang="zh-TW" altLang="en-US" sz="2000" dirty="0" smtClean="0"/>
              <a:t>公司股價貴，現金</a:t>
            </a:r>
            <a:r>
              <a:rPr lang="zh-TW" altLang="en-US" sz="2000" dirty="0"/>
              <a:t>殖利率不會高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Picture 2" descr="Pokemon 的圖片、庫存照片和向量圖| Shutter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6" b="84286" l="13462" r="90000">
                        <a14:foregroundMark x1="58462" y1="72143" x2="58462" y2="72143"/>
                        <a14:foregroundMark x1="44231" y1="69643" x2="44231" y2="69643"/>
                        <a14:foregroundMark x1="31538" y1="63571" x2="31538" y2="63571"/>
                        <a14:foregroundMark x1="32692" y1="57500" x2="32692" y2="57500"/>
                        <a14:foregroundMark x1="22308" y1="55000" x2="22308" y2="55000"/>
                        <a14:foregroundMark x1="56154" y1="64286" x2="56154" y2="64286"/>
                        <a14:foregroundMark x1="72308" y1="62143" x2="72308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35" y="301519"/>
            <a:ext cx="887970" cy="9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44" y="2726515"/>
            <a:ext cx="2840133" cy="12747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2221" y="2757294"/>
            <a:ext cx="2660591" cy="1244000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7678455" y="1257794"/>
            <a:ext cx="3412949" cy="5495069"/>
            <a:chOff x="7189939" y="325677"/>
            <a:chExt cx="3989147" cy="642278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7"/>
            <a:srcRect l="61840" t="3256"/>
            <a:stretch/>
          </p:blipFill>
          <p:spPr>
            <a:xfrm>
              <a:off x="7189939" y="325677"/>
              <a:ext cx="3525685" cy="642278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7"/>
            <a:srcRect l="35937" t="12467" r="59046"/>
            <a:stretch/>
          </p:blipFill>
          <p:spPr>
            <a:xfrm>
              <a:off x="10715624" y="937157"/>
              <a:ext cx="463462" cy="5811305"/>
            </a:xfrm>
            <a:prstGeom prst="rect">
              <a:avLst/>
            </a:prstGeom>
          </p:spPr>
        </p:pic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808" y="5888232"/>
            <a:ext cx="6600825" cy="523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770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除權息日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現金股利：</a:t>
            </a:r>
            <a:endParaRPr lang="en-US" altLang="zh-TW" dirty="0"/>
          </a:p>
          <a:p>
            <a:r>
              <a:rPr lang="zh-TW" altLang="en-US" dirty="0"/>
              <a:t>股票股利：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5" name="Picture 2" descr="Pokemon 的圖片、庫存照片和向量圖| Shuttersto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86" b="84286" l="13462" r="90000">
                        <a14:foregroundMark x1="58462" y1="72143" x2="58462" y2="72143"/>
                        <a14:foregroundMark x1="44231" y1="69643" x2="44231" y2="69643"/>
                        <a14:foregroundMark x1="31538" y1="63571" x2="31538" y2="63571"/>
                        <a14:foregroundMark x1="32692" y1="57500" x2="32692" y2="57500"/>
                        <a14:foregroundMark x1="22308" y1="55000" x2="22308" y2="55000"/>
                        <a14:foregroundMark x1="56154" y1="64286" x2="56154" y2="64286"/>
                        <a14:foregroundMark x1="72308" y1="62143" x2="72308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35" y="301519"/>
            <a:ext cx="887970" cy="9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3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571500"/>
            <a:ext cx="11639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填息布局法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概念：</a:t>
            </a:r>
            <a:r>
              <a:rPr lang="zh-TW" altLang="en-US" sz="2000" dirty="0" smtClean="0"/>
              <a:t>除息後買進，填息後賣出</a:t>
            </a:r>
            <a:endParaRPr lang="en-US" altLang="zh-TW" sz="2000" dirty="0" smtClean="0"/>
          </a:p>
          <a:p>
            <a:r>
              <a:rPr lang="zh-TW" altLang="en-US" sz="2000" dirty="0" smtClean="0"/>
              <a:t>風險：</a:t>
            </a:r>
            <a:r>
              <a:rPr lang="zh-TW" altLang="en-US" sz="2000" dirty="0"/>
              <a:t>由於市場上有許多人掛單做買賣，因此開盤以後這間公司的股價有可能立刻漲</a:t>
            </a:r>
            <a:r>
              <a:rPr lang="en-US" altLang="zh-TW" sz="2000" dirty="0"/>
              <a:t>3%</a:t>
            </a:r>
            <a:r>
              <a:rPr lang="zh-TW" altLang="en-US" sz="2000" dirty="0"/>
              <a:t>也有可能跌</a:t>
            </a:r>
            <a:r>
              <a:rPr lang="en-US" altLang="zh-TW" sz="2000" dirty="0"/>
              <a:t>2%</a:t>
            </a:r>
            <a:endParaRPr lang="en-US" altLang="zh-TW" sz="2000" dirty="0" smtClean="0"/>
          </a:p>
          <a:p>
            <a:r>
              <a:rPr lang="zh-TW" altLang="en-US" sz="2000" dirty="0"/>
              <a:t>隱含的</a:t>
            </a:r>
            <a:r>
              <a:rPr lang="zh-TW" altLang="en-US" sz="2000" dirty="0" smtClean="0"/>
              <a:t>成本 </a:t>
            </a:r>
            <a:r>
              <a:rPr lang="en-US" altLang="zh-TW" sz="2000" dirty="0" smtClean="0"/>
              <a:t>=</a:t>
            </a:r>
            <a:r>
              <a:rPr lang="zh-TW" altLang="en-US" sz="2000" dirty="0" smtClean="0"/>
              <a:t> 一</a:t>
            </a:r>
            <a:r>
              <a:rPr lang="zh-TW" altLang="en-US" sz="2000" dirty="0"/>
              <a:t>買一賣的交易手續費＋交易稅＋除權息後股價的漲跌幅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1" y="3403989"/>
            <a:ext cx="5681922" cy="33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0050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價格高，成長股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057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證券開戶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73093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臨櫃：存摺、印章、身分證雙證件</a:t>
            </a:r>
            <a:endParaRPr lang="en-US" altLang="zh-TW" sz="2400" dirty="0" smtClean="0"/>
          </a:p>
          <a:p>
            <a:r>
              <a:rPr lang="zh-TW" altLang="en-US" sz="2400" dirty="0" smtClean="0"/>
              <a:t>線</a:t>
            </a:r>
            <a:r>
              <a:rPr lang="zh-TW" altLang="en-US" sz="2400" dirty="0" smtClean="0"/>
              <a:t>上開戶</a:t>
            </a:r>
            <a:r>
              <a:rPr lang="zh-TW" altLang="en-US" sz="2400" dirty="0" smtClean="0"/>
              <a:t>：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/>
              <a:t>證券商：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/>
              <a:t>跟銀行同體系：可透過一個網銀整合不同資產</a:t>
            </a:r>
            <a:r>
              <a:rPr lang="en-US" altLang="zh-TW" sz="2000" dirty="0"/>
              <a:t>(</a:t>
            </a:r>
            <a:r>
              <a:rPr lang="zh-TW" altLang="en-US" sz="2000" dirty="0"/>
              <a:t>台幣、外幣、證券、基金、黃金、</a:t>
            </a:r>
            <a:r>
              <a:rPr lang="en-US" altLang="zh-TW" sz="2000" dirty="0"/>
              <a:t>ETF)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/>
              <a:t>營業據點多：憑證更新方便、帳戶鎖定問題</a:t>
            </a:r>
            <a:r>
              <a:rPr lang="en-US" altLang="zh-TW" sz="2000" dirty="0"/>
              <a:t>(EX: </a:t>
            </a:r>
            <a:r>
              <a:rPr lang="zh-TW" altLang="en-US" sz="2000" dirty="0"/>
              <a:t>元大、凱基、富邦證券</a:t>
            </a:r>
            <a:r>
              <a:rPr lang="en-US" altLang="zh-TW" sz="2000" dirty="0"/>
              <a:t>)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51" y="2164833"/>
            <a:ext cx="6044589" cy="21520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963" y="950191"/>
            <a:ext cx="3579287" cy="33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0056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價格低，價格波動小</a:t>
            </a:r>
            <a:endParaRPr lang="en-US" altLang="zh-TW" dirty="0" smtClean="0"/>
          </a:p>
          <a:p>
            <a:r>
              <a:rPr lang="en-US" altLang="zh-TW" dirty="0" smtClean="0"/>
              <a:t>10</a:t>
            </a:r>
            <a:r>
              <a:rPr lang="zh-TW" altLang="en-US" dirty="0" smtClean="0"/>
              <a:t>年來配息穩定，年年填息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3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00878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53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二年十張存股</a:t>
            </a:r>
            <a:r>
              <a:rPr lang="zh-TW" altLang="en-US" dirty="0" smtClean="0"/>
              <a:t>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40701"/>
            <a:ext cx="10515600" cy="46362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2000" dirty="0" smtClean="0"/>
              <a:t>第一階段：</a:t>
            </a:r>
            <a:endParaRPr lang="en-US" altLang="zh-TW" sz="2000" dirty="0" smtClean="0"/>
          </a:p>
          <a:p>
            <a:r>
              <a:rPr lang="zh-TW" altLang="en-US" sz="2000" dirty="0" smtClean="0"/>
              <a:t>選定一家穩定配息的官股金控</a:t>
            </a:r>
            <a:endParaRPr lang="en-US" altLang="zh-TW" sz="2000" dirty="0" smtClean="0"/>
          </a:p>
          <a:p>
            <a:r>
              <a:rPr lang="zh-TW" altLang="en-US" sz="2000" dirty="0" smtClean="0"/>
              <a:t>兩年內存滿十張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平均每兩個月買一張，股價</a:t>
            </a:r>
            <a:r>
              <a:rPr lang="en-US" altLang="zh-TW" sz="2000" dirty="0" smtClean="0"/>
              <a:t>20~30)</a:t>
            </a:r>
          </a:p>
          <a:p>
            <a:pPr marL="0" indent="0">
              <a:buNone/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</a:t>
            </a:r>
            <a:r>
              <a:rPr lang="en-US" altLang="zh-TW" sz="2000" dirty="0" smtClean="0"/>
              <a:t>=&gt;</a:t>
            </a:r>
            <a:r>
              <a:rPr lang="zh-TW" altLang="en-US" sz="2000" dirty="0" smtClean="0"/>
              <a:t>經歷兩次除權息、填權息，收到兩次股利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</a:t>
            </a:r>
            <a:r>
              <a:rPr lang="en-US" altLang="zh-TW" sz="2000" dirty="0" smtClean="0"/>
              <a:t>=&gt;</a:t>
            </a:r>
            <a:r>
              <a:rPr lang="zh-TW" altLang="en-US" sz="2000" dirty="0" smtClean="0"/>
              <a:t> 股價波動兩年，培養對公司的股感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</a:t>
            </a:r>
            <a:r>
              <a:rPr lang="en-US" altLang="zh-TW" sz="2000" dirty="0" smtClean="0"/>
              <a:t>=&gt;</a:t>
            </a:r>
            <a:r>
              <a:rPr lang="zh-TW" altLang="en-US" sz="2000" dirty="0" smtClean="0"/>
              <a:t> 分批買進，逢低買進，學會判斷買進價是高或低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 smtClean="0"/>
              <a:t>第二階段：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en-US" altLang="zh-TW" sz="2000" dirty="0" smtClean="0"/>
              <a:t>- </a:t>
            </a:r>
            <a:r>
              <a:rPr lang="zh-TW" altLang="en-US" sz="2000" dirty="0" smtClean="0"/>
              <a:t>挑選第二家、第三家金控各存</a:t>
            </a:r>
            <a:r>
              <a:rPr lang="en-US" altLang="zh-TW" sz="2000" dirty="0" smtClean="0"/>
              <a:t>10</a:t>
            </a:r>
            <a:r>
              <a:rPr lang="zh-TW" altLang="en-US" sz="2000" dirty="0" smtClean="0"/>
              <a:t>張</a:t>
            </a:r>
            <a:endParaRPr lang="en-US" altLang="zh-TW" sz="2000" dirty="0" smtClean="0"/>
          </a:p>
          <a:p>
            <a:pPr>
              <a:buFontTx/>
              <a:buChar char="-"/>
            </a:pPr>
            <a:r>
              <a:rPr lang="zh-TW" altLang="en-US" sz="2000" dirty="0" smtClean="0"/>
              <a:t>總數</a:t>
            </a:r>
            <a:r>
              <a:rPr lang="en-US" altLang="zh-TW" sz="2000" dirty="0" smtClean="0"/>
              <a:t>30~50</a:t>
            </a:r>
            <a:r>
              <a:rPr lang="zh-TW" altLang="en-US" sz="2000" dirty="0" smtClean="0"/>
              <a:t>張</a:t>
            </a:r>
            <a:r>
              <a:rPr lang="en-US" altLang="zh-TW" sz="2000" dirty="0" smtClean="0"/>
              <a:t>(5~8</a:t>
            </a:r>
            <a:r>
              <a:rPr lang="zh-TW" altLang="en-US" sz="2000" dirty="0" smtClean="0"/>
              <a:t>年</a:t>
            </a:r>
            <a:r>
              <a:rPr lang="en-US" altLang="zh-TW" sz="2000" dirty="0" smtClean="0"/>
              <a:t>)</a:t>
            </a:r>
          </a:p>
          <a:p>
            <a:pPr marL="0" indent="0">
              <a:buNone/>
            </a:pPr>
            <a:r>
              <a:rPr lang="zh-TW" altLang="en-US" sz="2000" dirty="0" smtClean="0"/>
              <a:t>第三階段：</a:t>
            </a:r>
            <a:endParaRPr lang="en-US" altLang="zh-TW" sz="2000" dirty="0" smtClean="0"/>
          </a:p>
          <a:p>
            <a:pPr>
              <a:buFontTx/>
              <a:buChar char="-"/>
            </a:pPr>
            <a:r>
              <a:rPr lang="zh-TW" altLang="en-US" sz="2000" dirty="0" smtClean="0"/>
              <a:t>選第二產業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電信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食品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交通，內需產業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大型權值股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穩定配息高殖利率</a:t>
            </a:r>
            <a:r>
              <a:rPr lang="en-US" altLang="zh-TW" sz="2000" dirty="0" smtClean="0"/>
              <a:t>)</a:t>
            </a:r>
          </a:p>
          <a:p>
            <a:pPr>
              <a:buFontTx/>
              <a:buChar char="-"/>
            </a:pPr>
            <a:r>
              <a:rPr lang="zh-TW" altLang="en-US" sz="2000" dirty="0" smtClean="0"/>
              <a:t>總數</a:t>
            </a:r>
            <a:r>
              <a:rPr lang="en-US" altLang="zh-TW" sz="2000" dirty="0" smtClean="0"/>
              <a:t>100</a:t>
            </a:r>
            <a:r>
              <a:rPr lang="zh-TW" altLang="en-US" sz="2000" dirty="0" smtClean="0"/>
              <a:t>張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535" y="2017443"/>
            <a:ext cx="4497627" cy="24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零和遊戲</a:t>
            </a:r>
            <a:r>
              <a:rPr lang="zh-TW" altLang="en-US" dirty="0"/>
              <a:t>原理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價差操作的本質就是一種零和遊戲</a:t>
            </a:r>
            <a:endParaRPr lang="en-US" altLang="zh-TW" sz="2000" dirty="0" smtClean="0"/>
          </a:p>
          <a:p>
            <a:r>
              <a:rPr lang="zh-TW" altLang="en-US" sz="2000" dirty="0" smtClean="0"/>
              <a:t>零和遊戲：其中一方的收益一定是來自一方的損失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一正一負總和為零</a:t>
            </a:r>
            <a:r>
              <a:rPr lang="en-US" altLang="zh-TW" sz="2000" dirty="0" smtClean="0"/>
              <a:t>)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03" y="3720230"/>
            <a:ext cx="3580046" cy="15911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57" y="2695248"/>
            <a:ext cx="3462403" cy="165652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551" y="4923363"/>
            <a:ext cx="3428543" cy="161390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/>
          <a:srcRect l="16461" t="24504" r="18492" b="7492"/>
          <a:stretch/>
        </p:blipFill>
        <p:spPr>
          <a:xfrm>
            <a:off x="7780018" y="3399322"/>
            <a:ext cx="4197035" cy="23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當沖交易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https://rich01.com/how-to-day-trade/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58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>
                <a:hlinkClick r:id="rId3"/>
              </a:rPr>
              <a:t>股票怎麼買？</a:t>
            </a:r>
            <a:r>
              <a:rPr lang="en-US" altLang="zh-TW" sz="2000" dirty="0">
                <a:hlinkClick r:id="rId3"/>
              </a:rPr>
              <a:t>600</a:t>
            </a:r>
            <a:r>
              <a:rPr lang="zh-TW" altLang="en-US" sz="2000" dirty="0">
                <a:hlinkClick r:id="rId3"/>
              </a:rPr>
              <a:t>秒學完股票交易基礎 </a:t>
            </a:r>
            <a:r>
              <a:rPr lang="en-US" altLang="zh-TW" sz="2000" dirty="0">
                <a:hlinkClick r:id="rId3"/>
              </a:rPr>
              <a:t>| </a:t>
            </a:r>
            <a:r>
              <a:rPr lang="zh-TW" altLang="en-US" sz="2000" dirty="0">
                <a:hlinkClick r:id="rId3"/>
              </a:rPr>
              <a:t>夯翻鼠</a:t>
            </a:r>
            <a:r>
              <a:rPr lang="en-US" altLang="zh-TW" sz="2000" dirty="0">
                <a:hlinkClick r:id="rId3"/>
              </a:rPr>
              <a:t>FQ30 </a:t>
            </a:r>
            <a:r>
              <a:rPr lang="zh-TW" altLang="en-US" sz="2000" dirty="0">
                <a:hlinkClick r:id="rId3"/>
              </a:rPr>
              <a:t>投資理財</a:t>
            </a:r>
            <a:r>
              <a:rPr lang="en-US" altLang="zh-TW" dirty="0" smtClean="0">
                <a:hlinkClick r:id="rId3"/>
              </a:rPr>
              <a:t/>
            </a:r>
            <a:br>
              <a:rPr lang="en-US" altLang="zh-TW" dirty="0" smtClean="0">
                <a:hlinkClick r:id="rId3"/>
              </a:rPr>
            </a:br>
            <a:r>
              <a:rPr lang="en-US" altLang="zh-TW" sz="2000" dirty="0" smtClean="0">
                <a:hlinkClick r:id="rId3"/>
              </a:rPr>
              <a:t>https</a:t>
            </a:r>
            <a:r>
              <a:rPr lang="en-US" altLang="zh-TW" sz="2000" dirty="0">
                <a:hlinkClick r:id="rId3"/>
              </a:rPr>
              <a:t>://</a:t>
            </a:r>
            <a:r>
              <a:rPr lang="en-US" altLang="zh-TW" sz="2000" dirty="0" smtClean="0">
                <a:hlinkClick r:id="rId3"/>
              </a:rPr>
              <a:t>www.youtube.com/watch?v=zEDJ7LBZO4M&amp;list=PLrZrfGLGySze4iKPvxQeEBwKIJ8j1uxC1</a:t>
            </a:r>
            <a:endParaRPr lang="en-US" altLang="zh-TW" sz="2000" dirty="0" smtClean="0"/>
          </a:p>
          <a:p>
            <a:r>
              <a:rPr lang="zh-TW" altLang="en-US" sz="2000" dirty="0"/>
              <a:t>領了股息又想賺價差 用二年十張存股法集滿人生第一個百 </a:t>
            </a:r>
            <a:r>
              <a:rPr lang="en-US" altLang="zh-TW" sz="2000" dirty="0"/>
              <a:t>| </a:t>
            </a:r>
            <a:r>
              <a:rPr lang="zh-TW" altLang="en-US" sz="2000" dirty="0"/>
              <a:t>夯翻鼠</a:t>
            </a:r>
            <a:r>
              <a:rPr lang="en-US" altLang="zh-TW" sz="2000" dirty="0"/>
              <a:t>FQ40 </a:t>
            </a:r>
            <a:r>
              <a:rPr lang="zh-TW" altLang="en-US" sz="2000" dirty="0"/>
              <a:t>存股</a:t>
            </a:r>
            <a:r>
              <a:rPr lang="zh-TW" altLang="en-US" sz="2000" dirty="0" smtClean="0"/>
              <a:t>投資</a:t>
            </a:r>
            <a:r>
              <a:rPr lang="en-US" altLang="zh-TW" sz="2000" dirty="0" smtClean="0">
                <a:hlinkClick r:id="rId4"/>
              </a:rPr>
              <a:t>https</a:t>
            </a:r>
            <a:r>
              <a:rPr lang="en-US" altLang="zh-TW" sz="2000" dirty="0">
                <a:hlinkClick r:id="rId4"/>
              </a:rPr>
              <a:t>://</a:t>
            </a:r>
            <a:r>
              <a:rPr lang="en-US" altLang="zh-TW" sz="2000" dirty="0" smtClean="0">
                <a:hlinkClick r:id="rId4"/>
              </a:rPr>
              <a:t>www.youtube.com/watch?v=os7Q3aFeHUc</a:t>
            </a:r>
            <a:endParaRPr lang="en-US" altLang="zh-TW" sz="2000" dirty="0" smtClean="0"/>
          </a:p>
          <a:p>
            <a:r>
              <a:rPr lang="zh-TW" altLang="en-US" sz="2000" dirty="0"/>
              <a:t>銀行定存怎麼算利息錢？一次搞懂利率</a:t>
            </a:r>
            <a:r>
              <a:rPr lang="en-US" altLang="zh-TW" sz="2000" dirty="0"/>
              <a:t>&amp;</a:t>
            </a:r>
            <a:r>
              <a:rPr lang="zh-TW" altLang="en-US" sz="2000" dirty="0"/>
              <a:t>殖利率 </a:t>
            </a:r>
            <a:r>
              <a:rPr lang="en-US" altLang="zh-TW" sz="2000" dirty="0"/>
              <a:t>| </a:t>
            </a:r>
            <a:r>
              <a:rPr lang="zh-TW" altLang="en-US" sz="2000" dirty="0"/>
              <a:t>夯翻鼠</a:t>
            </a:r>
            <a:r>
              <a:rPr lang="en-US" altLang="zh-TW" sz="2000" dirty="0"/>
              <a:t>FQ1 </a:t>
            </a:r>
            <a:r>
              <a:rPr lang="zh-TW" altLang="en-US" sz="2000" dirty="0"/>
              <a:t>投資</a:t>
            </a:r>
            <a:r>
              <a:rPr lang="zh-TW" altLang="en-US" sz="2000" dirty="0" smtClean="0"/>
              <a:t>理財</a:t>
            </a:r>
            <a:r>
              <a:rPr lang="en-US" altLang="zh-TW" sz="2000" dirty="0" smtClean="0"/>
              <a:t>https</a:t>
            </a:r>
            <a:r>
              <a:rPr lang="en-US" altLang="zh-TW" sz="2000" dirty="0"/>
              <a:t>://www.youtube.com/watch?v=yd3fZRrjzGM&amp;list=PLrZrfGLGySzcZoVhb4idy5B0XI25ZhnF7</a:t>
            </a:r>
            <a:endParaRPr lang="en-US" altLang="zh-TW" sz="2000" dirty="0" smtClean="0"/>
          </a:p>
          <a:p>
            <a:r>
              <a:rPr lang="en-US" altLang="zh-TW" sz="2000" dirty="0"/>
              <a:t> https://nico-invest.com/2020/09/21/skill1/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Picture 2" descr="Pokemon 的圖片、庫存照片和向量圖| Shutter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86" b="84286" l="13462" r="90000">
                        <a14:foregroundMark x1="58462" y1="72143" x2="58462" y2="72143"/>
                        <a14:foregroundMark x1="44231" y1="69643" x2="44231" y2="69643"/>
                        <a14:foregroundMark x1="31538" y1="63571" x2="31538" y2="63571"/>
                        <a14:foregroundMark x1="32692" y1="57500" x2="32692" y2="57500"/>
                        <a14:foregroundMark x1="22308" y1="55000" x2="22308" y2="55000"/>
                        <a14:foregroundMark x1="56154" y1="64286" x2="56154" y2="64286"/>
                        <a14:foregroundMark x1="72308" y1="62143" x2="72308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35" y="301519"/>
            <a:ext cx="887970" cy="9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手續費折扣的影響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181857"/>
              </p:ext>
            </p:extLst>
          </p:nvPr>
        </p:nvGraphicFramePr>
        <p:xfrm>
          <a:off x="1253466" y="3013033"/>
          <a:ext cx="4713639" cy="3738595"/>
        </p:xfrm>
        <a:graphic>
          <a:graphicData uri="http://schemas.openxmlformats.org/drawingml/2006/table">
            <a:tbl>
              <a:tblPr/>
              <a:tblGrid>
                <a:gridCol w="1678452">
                  <a:extLst>
                    <a:ext uri="{9D8B030D-6E8A-4147-A177-3AD203B41FA5}">
                      <a16:colId xmlns:a16="http://schemas.microsoft.com/office/drawing/2014/main" val="2493623391"/>
                    </a:ext>
                  </a:extLst>
                </a:gridCol>
                <a:gridCol w="1524586">
                  <a:extLst>
                    <a:ext uri="{9D8B030D-6E8A-4147-A177-3AD203B41FA5}">
                      <a16:colId xmlns:a16="http://schemas.microsoft.com/office/drawing/2014/main" val="4272911988"/>
                    </a:ext>
                  </a:extLst>
                </a:gridCol>
                <a:gridCol w="1510601">
                  <a:extLst>
                    <a:ext uri="{9D8B030D-6E8A-4147-A177-3AD203B41FA5}">
                      <a16:colId xmlns:a16="http://schemas.microsoft.com/office/drawing/2014/main" val="196381060"/>
                    </a:ext>
                  </a:extLst>
                </a:gridCol>
              </a:tblGrid>
              <a:tr h="22525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台灣券商 手續費折數一覽表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56739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券商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電子下單折數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最低手續費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99968"/>
                  </a:ext>
                </a:extLst>
              </a:tr>
              <a:tr h="4418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3"/>
                        </a:rPr>
                        <a:t>玉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3"/>
                        </a:rPr>
                        <a:t>山富果證券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r>
                        <a:rPr lang="en-US" altLang="zh-TW" sz="1400" b="1" dirty="0">
                          <a:effectLst/>
                        </a:rPr>
                        <a:t>~38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29155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4"/>
                        </a:rPr>
                        <a:t>富邦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4"/>
                        </a:rPr>
                        <a:t>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r>
                        <a:rPr lang="en-US" altLang="zh-TW" sz="1400" b="1">
                          <a:effectLst/>
                        </a:rPr>
                        <a:t>~38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9508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5"/>
                        </a:rPr>
                        <a:t>台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5"/>
                        </a:rPr>
                        <a:t>新證券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439509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6"/>
                        </a:rPr>
                        <a:t>日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6"/>
                        </a:rPr>
                        <a:t>盛證券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43548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solidFill>
                            <a:srgbClr val="0066CC"/>
                          </a:solidFill>
                          <a:effectLst/>
                          <a:hlinkClick r:id="rId7"/>
                        </a:rPr>
                        <a:t>元大寶來證券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517454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solidFill>
                            <a:srgbClr val="0066CC"/>
                          </a:solidFill>
                          <a:effectLst/>
                          <a:hlinkClick r:id="rId8"/>
                        </a:rPr>
                        <a:t>凱基證券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64565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中國信託證券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67762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第一金證券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841193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兆豐證券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58504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華南永昌證券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6.5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761213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元富證券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6.5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4254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489966"/>
            <a:ext cx="9305925" cy="1362075"/>
          </a:xfrm>
          <a:prstGeom prst="rect">
            <a:avLst/>
          </a:prstGeom>
        </p:spPr>
      </p:pic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985267"/>
              </p:ext>
            </p:extLst>
          </p:nvPr>
        </p:nvGraphicFramePr>
        <p:xfrm>
          <a:off x="6379310" y="3098526"/>
          <a:ext cx="4713639" cy="2326758"/>
        </p:xfrm>
        <a:graphic>
          <a:graphicData uri="http://schemas.openxmlformats.org/drawingml/2006/table">
            <a:tbl>
              <a:tblPr/>
              <a:tblGrid>
                <a:gridCol w="1678452">
                  <a:extLst>
                    <a:ext uri="{9D8B030D-6E8A-4147-A177-3AD203B41FA5}">
                      <a16:colId xmlns:a16="http://schemas.microsoft.com/office/drawing/2014/main" val="2493623391"/>
                    </a:ext>
                  </a:extLst>
                </a:gridCol>
                <a:gridCol w="1524586">
                  <a:extLst>
                    <a:ext uri="{9D8B030D-6E8A-4147-A177-3AD203B41FA5}">
                      <a16:colId xmlns:a16="http://schemas.microsoft.com/office/drawing/2014/main" val="4272911988"/>
                    </a:ext>
                  </a:extLst>
                </a:gridCol>
                <a:gridCol w="1510601">
                  <a:extLst>
                    <a:ext uri="{9D8B030D-6E8A-4147-A177-3AD203B41FA5}">
                      <a16:colId xmlns:a16="http://schemas.microsoft.com/office/drawing/2014/main" val="196381060"/>
                    </a:ext>
                  </a:extLst>
                </a:gridCol>
              </a:tblGrid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合庫證券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5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755361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大慶證券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5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532631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土銀證券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3.5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395982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新百王證券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974299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犇亞證券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8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36462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大昌證券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15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38718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宏遠證券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2.8~3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635445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新光證券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2.8~3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72675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亞東證券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2.3-3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762215"/>
                  </a:ext>
                </a:extLst>
              </a:tr>
              <a:tr h="225255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zh-TW" altLang="en-US" sz="1400" dirty="0">
                          <a:effectLst/>
                        </a:rPr>
                        <a:t>整理：懶人經濟學</a:t>
                      </a: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77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股票交易</a:t>
            </a:r>
            <a:r>
              <a:rPr lang="zh-TW" altLang="en-US" dirty="0"/>
              <a:t>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25966"/>
          <a:stretch/>
        </p:blipFill>
        <p:spPr>
          <a:xfrm>
            <a:off x="2310964" y="2658812"/>
            <a:ext cx="7405422" cy="26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</a:t>
            </a:r>
            <a:r>
              <a:rPr lang="zh-TW" altLang="en-US" dirty="0" smtClean="0"/>
              <a:t>流程</a:t>
            </a:r>
            <a:r>
              <a:rPr lang="en-US" altLang="zh-TW" dirty="0" smtClean="0"/>
              <a:t>- </a:t>
            </a:r>
            <a:r>
              <a:rPr lang="zh-TW" altLang="en-US" dirty="0" smtClean="0"/>
              <a:t>委託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撮合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委託：透過手機交易</a:t>
            </a:r>
            <a:r>
              <a:rPr lang="zh-TW" altLang="en-US" sz="2000" dirty="0"/>
              <a:t>程式</a:t>
            </a:r>
            <a:r>
              <a:rPr lang="zh-TW" altLang="en-US" sz="2000" dirty="0" smtClean="0"/>
              <a:t>委託券商幫忙買進</a:t>
            </a:r>
            <a:endParaRPr lang="en-US" altLang="zh-TW" sz="2000" dirty="0" smtClean="0"/>
          </a:p>
          <a:p>
            <a:r>
              <a:rPr lang="zh-TW" altLang="en-US" sz="2000" dirty="0" smtClean="0"/>
              <a:t>撮合：電腦在交易市場裡自動尋找想以同價格買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賣的人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24" y="2866354"/>
            <a:ext cx="6484088" cy="31433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148" y="630064"/>
            <a:ext cx="3646104" cy="53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股票交易流程</a:t>
            </a:r>
            <a:r>
              <a:rPr lang="en-US" altLang="zh-TW" dirty="0"/>
              <a:t>- </a:t>
            </a:r>
            <a:r>
              <a:rPr lang="zh-TW" altLang="en-US" dirty="0" smtClean="0"/>
              <a:t>交</a:t>
            </a:r>
            <a:r>
              <a:rPr lang="zh-TW" altLang="en-US" dirty="0"/>
              <a:t>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3307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交割：最晚在</a:t>
            </a:r>
            <a:r>
              <a:rPr lang="zh-TW" altLang="en-US" sz="2400" u="sng" dirty="0" smtClean="0"/>
              <a:t>交易日第二天</a:t>
            </a:r>
            <a:r>
              <a:rPr lang="en-US" altLang="zh-TW" sz="2400" u="sng" dirty="0" smtClean="0"/>
              <a:t>10:00a.m.</a:t>
            </a:r>
            <a:r>
              <a:rPr lang="zh-TW" altLang="en-US" sz="2400" u="sng" dirty="0" smtClean="0"/>
              <a:t>前</a:t>
            </a:r>
            <a:r>
              <a:rPr lang="zh-TW" altLang="en-US" sz="2400" dirty="0" smtClean="0"/>
              <a:t>把買股票的錢匯入銀行帳戶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交割戶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違約交割懲罰：帳戶取消、股票被賣還錢、違約金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34" y="3209955"/>
            <a:ext cx="6899532" cy="33289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575" y="3299189"/>
            <a:ext cx="5965087" cy="702105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 rot="2821887">
            <a:off x="9151670" y="2846161"/>
            <a:ext cx="422089" cy="7266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36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台股交易時間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8635" y="1649894"/>
            <a:ext cx="4100623" cy="106140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週一至週五的上班日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9:00~13:30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055" y="1165134"/>
            <a:ext cx="3478500" cy="2139359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4980460" y="671258"/>
            <a:ext cx="6884438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盤中</a:t>
            </a:r>
            <a:r>
              <a:rPr lang="en-US" altLang="zh-TW" sz="2400" dirty="0" smtClean="0"/>
              <a:t>(9:00~13:30)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個交易單位為</a:t>
            </a:r>
            <a:r>
              <a:rPr lang="en-US" altLang="zh-TW" sz="2000" dirty="0">
                <a:solidFill>
                  <a:srgbClr val="FF0000"/>
                </a:solidFill>
              </a:rPr>
              <a:t>1000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zh-TW" altLang="en-US" sz="2000" dirty="0" smtClean="0">
                <a:solidFill>
                  <a:srgbClr val="FF0000"/>
                </a:solidFill>
              </a:rPr>
              <a:t>一張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7" y="1164257"/>
            <a:ext cx="3529906" cy="21393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t="9741"/>
          <a:stretch/>
        </p:blipFill>
        <p:spPr>
          <a:xfrm>
            <a:off x="6420850" y="4101601"/>
            <a:ext cx="4790521" cy="1989987"/>
          </a:xfrm>
          <a:prstGeom prst="rect">
            <a:avLst/>
          </a:prstGeom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704664" y="3182717"/>
            <a:ext cx="4100623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盤前</a:t>
            </a:r>
            <a:r>
              <a:rPr lang="en-US" altLang="zh-TW" sz="2400" dirty="0" smtClean="0"/>
              <a:t>(8:30~9:00)</a:t>
            </a:r>
            <a:endParaRPr lang="zh-TW" altLang="en-US" sz="2400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6420849" y="3602201"/>
            <a:ext cx="5771151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盤後</a:t>
            </a:r>
            <a:r>
              <a:rPr lang="en-US" altLang="zh-TW" sz="2400" dirty="0" smtClean="0"/>
              <a:t>(13:30~14:30)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</a:t>
            </a:r>
            <a:r>
              <a:rPr lang="zh-TW" altLang="en-US" sz="2000" dirty="0" smtClean="0">
                <a:solidFill>
                  <a:srgbClr val="FF0000"/>
                </a:solidFill>
              </a:rPr>
              <a:t>為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endParaRPr lang="zh-TW" altLang="en-US" sz="20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58" y="3715417"/>
            <a:ext cx="3961400" cy="26409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994" y="1748613"/>
            <a:ext cx="461561" cy="7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478" y="3863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零股交易新制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41420" y="4656189"/>
            <a:ext cx="3824868" cy="188272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優點：</a:t>
            </a:r>
            <a:endParaRPr lang="en-US" altLang="zh-TW" sz="2400" dirty="0"/>
          </a:p>
          <a:p>
            <a:pPr lvl="1"/>
            <a:r>
              <a:rPr lang="zh-TW" altLang="en-US" sz="1800" dirty="0" smtClean="0"/>
              <a:t>小額投資積少成多</a:t>
            </a:r>
            <a:endParaRPr lang="en-US" altLang="zh-TW" sz="1800" dirty="0" smtClean="0"/>
          </a:p>
          <a:p>
            <a:pPr lvl="1"/>
            <a:r>
              <a:rPr lang="zh-TW" altLang="en-US" sz="1800" dirty="0"/>
              <a:t>不同</a:t>
            </a:r>
            <a:r>
              <a:rPr lang="zh-TW" altLang="en-US" sz="1800" dirty="0" smtClean="0"/>
              <a:t>價位進場可分散風險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較容易成交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流動性高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1800" dirty="0" smtClean="0"/>
              <a:t>可自行決定買賣價格</a:t>
            </a:r>
            <a:endParaRPr lang="en-US" altLang="zh-TW" sz="1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47" y="1121067"/>
            <a:ext cx="7752653" cy="35278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95278" y="4656189"/>
            <a:ext cx="3876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缺點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最低手續費</a:t>
            </a:r>
            <a:r>
              <a:rPr lang="en-US" altLang="zh-TW" dirty="0"/>
              <a:t>(</a:t>
            </a:r>
            <a:r>
              <a:rPr lang="zh-TW" altLang="en-US" dirty="0"/>
              <a:t>不要頻繁進出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40682" y="550626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14040*0.1425% = 20.007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49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交易單位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4474"/>
            <a:ext cx="10515600" cy="4351338"/>
          </a:xfrm>
        </p:spPr>
        <p:txBody>
          <a:bodyPr/>
          <a:lstStyle/>
          <a:p>
            <a:r>
              <a:rPr lang="zh-TW" altLang="en-US" sz="2400" dirty="0" smtClean="0"/>
              <a:t>正常交易時間</a:t>
            </a:r>
            <a:r>
              <a:rPr lang="en-US" altLang="zh-TW" sz="2000" dirty="0" smtClean="0"/>
              <a:t>(9:00~13:30)</a:t>
            </a:r>
            <a:r>
              <a:rPr lang="zh-TW" altLang="en-US" sz="2400" dirty="0" smtClean="0"/>
              <a:t>以張為單位進行整張交易</a:t>
            </a:r>
            <a:endParaRPr lang="en-US" altLang="zh-TW" sz="2400" dirty="0"/>
          </a:p>
          <a:p>
            <a:r>
              <a:rPr lang="zh-TW" altLang="en-US" sz="2400" dirty="0" smtClean="0"/>
              <a:t>一張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1000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  <a:p>
            <a:r>
              <a:rPr lang="zh-TW" altLang="en-US" sz="2400" dirty="0" smtClean="0"/>
              <a:t>零股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0~999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72" y="3203931"/>
            <a:ext cx="5732307" cy="27337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6082" t="24728" r="17684" b="6189"/>
          <a:stretch/>
        </p:blipFill>
        <p:spPr>
          <a:xfrm>
            <a:off x="6899564" y="3194715"/>
            <a:ext cx="4950272" cy="27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22162</TotalTime>
  <Words>2211</Words>
  <Application>Microsoft Office PowerPoint</Application>
  <PresentationFormat>寬螢幕</PresentationFormat>
  <Paragraphs>335</Paragraphs>
  <Slides>25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3" baseType="lpstr">
      <vt:lpstr>-apple-system</vt:lpstr>
      <vt:lpstr>新細明體</vt:lpstr>
      <vt:lpstr>Arial</vt:lpstr>
      <vt:lpstr>Calibri</vt:lpstr>
      <vt:lpstr>Calibri Light</vt:lpstr>
      <vt:lpstr>Symbol</vt:lpstr>
      <vt:lpstr>Wingdings</vt:lpstr>
      <vt:lpstr>Office 佈景主題</vt:lpstr>
      <vt:lpstr>台股基礎入門</vt:lpstr>
      <vt:lpstr>證券開戶</vt:lpstr>
      <vt:lpstr>手續費折扣的影響</vt:lpstr>
      <vt:lpstr>股票交易流程</vt:lpstr>
      <vt:lpstr>股票交易流程- 委託&amp; 撮合</vt:lpstr>
      <vt:lpstr>股票交易流程- 交割</vt:lpstr>
      <vt:lpstr>台股交易時間</vt:lpstr>
      <vt:lpstr>零股交易新制</vt:lpstr>
      <vt:lpstr>交易單位</vt:lpstr>
      <vt:lpstr>交易價格設定</vt:lpstr>
      <vt:lpstr>交易價格設定 -五檔報價</vt:lpstr>
      <vt:lpstr>交易手續費&amp;稅金</vt:lpstr>
      <vt:lpstr>交易手續費&amp;稅金</vt:lpstr>
      <vt:lpstr>交易手續費&amp;稅金</vt:lpstr>
      <vt:lpstr>殖利率(現金殖利率, Dividend yield)</vt:lpstr>
      <vt:lpstr>除權息日</vt:lpstr>
      <vt:lpstr>PowerPoint 簡報</vt:lpstr>
      <vt:lpstr>填息布局法</vt:lpstr>
      <vt:lpstr>0050</vt:lpstr>
      <vt:lpstr>0056</vt:lpstr>
      <vt:lpstr>00878</vt:lpstr>
      <vt:lpstr>二年十張存股法</vt:lpstr>
      <vt:lpstr>零和遊戲原理</vt:lpstr>
      <vt:lpstr>當沖交易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311</cp:revision>
  <dcterms:created xsi:type="dcterms:W3CDTF">2020-10-10T03:06:52Z</dcterms:created>
  <dcterms:modified xsi:type="dcterms:W3CDTF">2020-10-28T18:03:54Z</dcterms:modified>
</cp:coreProperties>
</file>